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82" r:id="rId4"/>
    <p:sldId id="288" r:id="rId5"/>
    <p:sldId id="270" r:id="rId6"/>
    <p:sldId id="278" r:id="rId7"/>
    <p:sldId id="286" r:id="rId8"/>
    <p:sldId id="287" r:id="rId9"/>
    <p:sldId id="285" r:id="rId10"/>
    <p:sldId id="27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2;&#1086;&#1081;%20&#1076;&#1080;&#1089;&#1082;\&#1052;&#1077;&#1088;&#1086;&#1087;&#1088;&#1080;&#1103;&#1090;&#1080;&#1103;\&#1040;&#1085;&#1082;&#1077;&#1090;&#1080;&#1088;&#1086;&#1074;&#1072;&#1085;&#1080;&#1077;\2022-2023\&#1055;&#1088;&#1077;&#1087;&#1086;&#1076;&#1072;&#1074;&#1072;&#1090;&#1077;&#1083;&#1080;%20&#1075;&#1083;&#1072;&#1079;&#1072;&#1084;&#1080;%20&#1089;&#1090;&#1091;&#1076;&#1077;&#1085;&#1090;&#1086;&#1074;\&#1040;&#1085;&#1072;&#1083;&#1080;&#1079;\&#1040;&#1053;&#1040;&#1051;&#1048;&#1047;-21.12.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2;&#1086;&#1081;%20&#1076;&#1080;&#1089;&#1082;\&#1052;&#1077;&#1088;&#1086;&#1087;&#1088;&#1080;&#1103;&#1090;&#1080;&#1103;\&#1040;&#1085;&#1082;&#1077;&#1090;&#1080;&#1088;&#1086;&#1074;&#1072;&#1085;&#1080;&#1077;\2022-2023\&#1055;&#1088;&#1077;&#1087;&#1086;&#1076;&#1072;&#1074;&#1072;&#1090;&#1077;&#1083;&#1080;%20&#1075;&#1083;&#1072;&#1079;&#1072;&#1084;&#1080;%20&#1089;&#1090;&#1091;&#1076;&#1077;&#1085;&#1090;&#1086;&#1074;\&#1040;&#1085;&#1072;&#1083;&#1080;&#1079;\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2;&#1086;&#1081;%20&#1076;&#1080;&#1089;&#1082;\&#1052;&#1077;&#1088;&#1086;&#1087;&#1088;&#1080;&#1103;&#1090;&#1080;&#1103;\&#1040;&#1085;&#1082;&#1077;&#1090;&#1080;&#1088;&#1086;&#1074;&#1072;&#1085;&#1080;&#1077;\2022-2023\&#1055;&#1088;&#1077;&#1087;&#1086;&#1076;&#1072;&#1074;&#1072;&#1090;&#1077;&#1083;&#1080;%20&#1075;&#1083;&#1072;&#1079;&#1072;&#1084;&#1080;%20&#1089;&#1090;&#1091;&#1076;&#1077;&#1085;&#1090;&#1086;&#1074;\&#1040;&#1085;&#1072;&#1083;&#1080;&#1079;\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2;&#1086;&#1081;%20&#1076;&#1080;&#1089;&#1082;\&#1052;&#1077;&#1088;&#1086;&#1087;&#1088;&#1080;&#1103;&#1090;&#1080;&#1103;\&#1040;&#1085;&#1082;&#1077;&#1090;&#1080;&#1088;&#1086;&#1074;&#1072;&#1085;&#1080;&#1077;\2022-2023\&#1055;&#1088;&#1077;&#1087;&#1086;&#1076;&#1072;&#1074;&#1072;&#1090;&#1077;&#1083;&#1080;%20&#1075;&#1083;&#1072;&#1079;&#1072;&#1084;&#1080;%20&#1089;&#1090;&#1091;&#1076;&#1077;&#1085;&#1090;&#1086;&#1074;\&#1040;&#1085;&#1072;&#1083;&#1080;&#1079;\1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2;&#1086;&#1081;%20&#1076;&#1080;&#1089;&#1082;\&#1052;&#1077;&#1088;&#1086;&#1087;&#1088;&#1080;&#1103;&#1090;&#1080;&#1103;\&#1040;&#1085;&#1082;&#1077;&#1090;&#1080;&#1088;&#1086;&#1074;&#1072;&#1085;&#1080;&#1077;\2022-2023\&#1055;&#1088;&#1077;&#1087;&#1086;&#1076;&#1072;&#1074;&#1072;&#1090;&#1077;&#1083;&#1080;%20&#1075;&#1083;&#1072;&#1079;&#1072;&#1084;&#1080;%20&#1089;&#1090;&#1091;&#1076;&#1077;&#1085;&#1090;&#1086;&#1074;\&#1040;&#1085;&#1072;&#1083;&#1080;&#1079;\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'+2'!$L$2</c:f>
              <c:strCache>
                <c:ptCount val="1"/>
                <c:pt idx="0">
                  <c:v>СРЕДЗНАЧ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'+2'!$A$3:$A$17</c:f>
              <c:strCache>
                <c:ptCount val="15"/>
                <c:pt idx="0">
                  <c:v>Биофак</c:v>
                </c:pt>
                <c:pt idx="1">
                  <c:v>Инжфак</c:v>
                </c:pt>
                <c:pt idx="2">
                  <c:v>ИИГУ</c:v>
                </c:pt>
                <c:pt idx="3">
                  <c:v>ИП</c:v>
                </c:pt>
                <c:pt idx="4">
                  <c:v>ИНЭФБ</c:v>
                </c:pt>
                <c:pt idx="5">
                  <c:v>ФБФВиЖ</c:v>
                </c:pt>
                <c:pt idx="6">
                  <c:v>ФМиИТ</c:v>
                </c:pt>
                <c:pt idx="7">
                  <c:v>ФНЗТ</c:v>
                </c:pt>
                <c:pt idx="8">
                  <c:v>Психол.</c:v>
                </c:pt>
                <c:pt idx="9">
                  <c:v>ФРГФ</c:v>
                </c:pt>
                <c:pt idx="10">
                  <c:v>ФФС</c:v>
                </c:pt>
                <c:pt idx="11">
                  <c:v>ФТИ</c:v>
                </c:pt>
                <c:pt idx="12">
                  <c:v>Филфак</c:v>
                </c:pt>
                <c:pt idx="13">
                  <c:v>Химфак</c:v>
                </c:pt>
                <c:pt idx="14">
                  <c:v>Общеунивер.каф(физ.подг.)</c:v>
                </c:pt>
              </c:strCache>
            </c:strRef>
          </c:cat>
          <c:val>
            <c:numRef>
              <c:f>'+2'!$L$3:$L$17</c:f>
              <c:numCache>
                <c:formatCode>0.0</c:formatCode>
                <c:ptCount val="15"/>
                <c:pt idx="0">
                  <c:v>6.7281373591324751</c:v>
                </c:pt>
                <c:pt idx="1">
                  <c:v>6.7741023048928497</c:v>
                </c:pt>
                <c:pt idx="2">
                  <c:v>6.7389587715607977</c:v>
                </c:pt>
                <c:pt idx="3">
                  <c:v>6.7685191919191983</c:v>
                </c:pt>
                <c:pt idx="4">
                  <c:v>6.7786396614268538</c:v>
                </c:pt>
                <c:pt idx="5">
                  <c:v>6.7870217041800727</c:v>
                </c:pt>
                <c:pt idx="6">
                  <c:v>6.7575867082035384</c:v>
                </c:pt>
                <c:pt idx="7">
                  <c:v>6.7662589780422788</c:v>
                </c:pt>
                <c:pt idx="8">
                  <c:v>6.7535695931477591</c:v>
                </c:pt>
                <c:pt idx="9">
                  <c:v>6.7567436390848901</c:v>
                </c:pt>
                <c:pt idx="10">
                  <c:v>6.7731275221953267</c:v>
                </c:pt>
                <c:pt idx="11">
                  <c:v>6.7751458044038939</c:v>
                </c:pt>
                <c:pt idx="12">
                  <c:v>6.7342204011214211</c:v>
                </c:pt>
                <c:pt idx="13">
                  <c:v>6.7711307202955124</c:v>
                </c:pt>
                <c:pt idx="14">
                  <c:v>6.7505862716461582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2974392"/>
        <c:axId val="332976744"/>
      </c:barChart>
      <c:catAx>
        <c:axId val="33297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976744"/>
        <c:crosses val="autoZero"/>
        <c:auto val="1"/>
        <c:lblAlgn val="ctr"/>
        <c:lblOffset val="100"/>
        <c:noMultiLvlLbl val="0"/>
      </c:catAx>
      <c:valAx>
        <c:axId val="332976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97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Лист1!$B$3:$B$5</c:f>
              <c:strCache>
                <c:ptCount val="3"/>
                <c:pt idx="0">
                  <c:v>1 Категория, %</c:v>
                </c:pt>
                <c:pt idx="1">
                  <c:v>2 Категория, %</c:v>
                </c:pt>
                <c:pt idx="2">
                  <c:v>3 Категория, %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12</c:v>
                </c:pt>
                <c:pt idx="1">
                  <c:v>89</c:v>
                </c:pt>
                <c:pt idx="2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Лист1!$N$2</c:f>
              <c:strCache>
                <c:ptCount val="1"/>
                <c:pt idx="0">
                  <c:v>категория 1  (баллы 0-8)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Лист1!$M$3:$M$17</c:f>
              <c:strCache>
                <c:ptCount val="15"/>
                <c:pt idx="0">
                  <c:v>БиоФак</c:v>
                </c:pt>
                <c:pt idx="1">
                  <c:v>ФНЗТ</c:v>
                </c:pt>
                <c:pt idx="2">
                  <c:v>Инжфак</c:v>
                </c:pt>
                <c:pt idx="3">
                  <c:v>ИИГУ</c:v>
                </c:pt>
                <c:pt idx="4">
                  <c:v>ИП</c:v>
                </c:pt>
                <c:pt idx="5">
                  <c:v>ИНЭФБ</c:v>
                </c:pt>
                <c:pt idx="6">
                  <c:v>ФБФВиЖ</c:v>
                </c:pt>
                <c:pt idx="7">
                  <c:v>ФМиИТ</c:v>
                </c:pt>
                <c:pt idx="8">
                  <c:v>Психол.</c:v>
                </c:pt>
                <c:pt idx="9">
                  <c:v>ФРГФ</c:v>
                </c:pt>
                <c:pt idx="10">
                  <c:v>ФФС</c:v>
                </c:pt>
                <c:pt idx="11">
                  <c:v>ФТИ</c:v>
                </c:pt>
                <c:pt idx="12">
                  <c:v>Филфак</c:v>
                </c:pt>
                <c:pt idx="13">
                  <c:v>ХимФак</c:v>
                </c:pt>
                <c:pt idx="14">
                  <c:v>Общеунивер.каф.(физ.подг.)</c:v>
                </c:pt>
              </c:strCache>
            </c:strRef>
          </c:cat>
          <c:val>
            <c:numRef>
              <c:f>Лист1!$N$3:$N$17</c:f>
              <c:numCache>
                <c:formatCode>General</c:formatCode>
                <c:ptCount val="15"/>
                <c:pt idx="3">
                  <c:v>2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Лист1!$O$2</c:f>
              <c:strCache>
                <c:ptCount val="1"/>
                <c:pt idx="0">
                  <c:v>категория 2 (баллы 8.1-9)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Лист1!$M$3:$M$17</c:f>
              <c:strCache>
                <c:ptCount val="15"/>
                <c:pt idx="0">
                  <c:v>БиоФак</c:v>
                </c:pt>
                <c:pt idx="1">
                  <c:v>ФНЗТ</c:v>
                </c:pt>
                <c:pt idx="2">
                  <c:v>Инжфак</c:v>
                </c:pt>
                <c:pt idx="3">
                  <c:v>ИИГУ</c:v>
                </c:pt>
                <c:pt idx="4">
                  <c:v>ИП</c:v>
                </c:pt>
                <c:pt idx="5">
                  <c:v>ИНЭФБ</c:v>
                </c:pt>
                <c:pt idx="6">
                  <c:v>ФБФВиЖ</c:v>
                </c:pt>
                <c:pt idx="7">
                  <c:v>ФМиИТ</c:v>
                </c:pt>
                <c:pt idx="8">
                  <c:v>Психол.</c:v>
                </c:pt>
                <c:pt idx="9">
                  <c:v>ФРГФ</c:v>
                </c:pt>
                <c:pt idx="10">
                  <c:v>ФФС</c:v>
                </c:pt>
                <c:pt idx="11">
                  <c:v>ФТИ</c:v>
                </c:pt>
                <c:pt idx="12">
                  <c:v>Филфак</c:v>
                </c:pt>
                <c:pt idx="13">
                  <c:v>ХимФак</c:v>
                </c:pt>
                <c:pt idx="14">
                  <c:v>Общеунивер.каф.(физ.подг.)</c:v>
                </c:pt>
              </c:strCache>
            </c:strRef>
          </c:cat>
          <c:val>
            <c:numRef>
              <c:f>Лист1!$O$3:$O$17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10</c:v>
                </c:pt>
                <c:pt idx="4">
                  <c:v>13</c:v>
                </c:pt>
                <c:pt idx="5">
                  <c:v>14</c:v>
                </c:pt>
                <c:pt idx="6">
                  <c:v>3</c:v>
                </c:pt>
                <c:pt idx="7">
                  <c:v>1</c:v>
                </c:pt>
                <c:pt idx="8">
                  <c:v>6</c:v>
                </c:pt>
                <c:pt idx="9">
                  <c:v>5</c:v>
                </c:pt>
                <c:pt idx="10">
                  <c:v>9</c:v>
                </c:pt>
                <c:pt idx="11">
                  <c:v>1</c:v>
                </c:pt>
                <c:pt idx="12">
                  <c:v>4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Лист1!$P$2</c:f>
              <c:strCache>
                <c:ptCount val="1"/>
                <c:pt idx="0">
                  <c:v>категория 3 (баллы 9.1-10)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Лист1!$M$3:$M$17</c:f>
              <c:strCache>
                <c:ptCount val="15"/>
                <c:pt idx="0">
                  <c:v>БиоФак</c:v>
                </c:pt>
                <c:pt idx="1">
                  <c:v>ФНЗТ</c:v>
                </c:pt>
                <c:pt idx="2">
                  <c:v>Инжфак</c:v>
                </c:pt>
                <c:pt idx="3">
                  <c:v>ИИГУ</c:v>
                </c:pt>
                <c:pt idx="4">
                  <c:v>ИП</c:v>
                </c:pt>
                <c:pt idx="5">
                  <c:v>ИНЭФБ</c:v>
                </c:pt>
                <c:pt idx="6">
                  <c:v>ФБФВиЖ</c:v>
                </c:pt>
                <c:pt idx="7">
                  <c:v>ФМиИТ</c:v>
                </c:pt>
                <c:pt idx="8">
                  <c:v>Психол.</c:v>
                </c:pt>
                <c:pt idx="9">
                  <c:v>ФРГФ</c:v>
                </c:pt>
                <c:pt idx="10">
                  <c:v>ФФС</c:v>
                </c:pt>
                <c:pt idx="11">
                  <c:v>ФТИ</c:v>
                </c:pt>
                <c:pt idx="12">
                  <c:v>Филфак</c:v>
                </c:pt>
                <c:pt idx="13">
                  <c:v>ХимФак</c:v>
                </c:pt>
                <c:pt idx="14">
                  <c:v>Общеунивер.каф.(физ.подг.)</c:v>
                </c:pt>
              </c:strCache>
            </c:strRef>
          </c:cat>
          <c:val>
            <c:numRef>
              <c:f>Лист1!$P$3:$P$17</c:f>
              <c:numCache>
                <c:formatCode>General</c:formatCode>
                <c:ptCount val="15"/>
                <c:pt idx="0">
                  <c:v>9</c:v>
                </c:pt>
                <c:pt idx="1">
                  <c:v>30</c:v>
                </c:pt>
                <c:pt idx="3">
                  <c:v>37</c:v>
                </c:pt>
                <c:pt idx="4">
                  <c:v>74</c:v>
                </c:pt>
                <c:pt idx="5">
                  <c:v>22</c:v>
                </c:pt>
                <c:pt idx="6">
                  <c:v>7</c:v>
                </c:pt>
                <c:pt idx="7">
                  <c:v>4</c:v>
                </c:pt>
                <c:pt idx="8">
                  <c:v>4</c:v>
                </c:pt>
                <c:pt idx="9">
                  <c:v>16</c:v>
                </c:pt>
                <c:pt idx="10">
                  <c:v>19</c:v>
                </c:pt>
                <c:pt idx="11">
                  <c:v>3</c:v>
                </c:pt>
                <c:pt idx="12">
                  <c:v>8</c:v>
                </c:pt>
                <c:pt idx="13">
                  <c:v>23</c:v>
                </c:pt>
                <c:pt idx="1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27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8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8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0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5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6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5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3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FB56-86C7-43A4-9F1F-15C00AF4C15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01FC-FA55-4E7E-BD17-662BFDD5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0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0449"/>
            <a:ext cx="12192000" cy="5548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345989" y="1604292"/>
            <a:ext cx="1131098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5400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1">
                      <a:lumMod val="20000"/>
                      <a:lumOff val="8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JhengHei UI Light" pitchFamily="34" charset="-120"/>
              </a:rPr>
              <a:t>Анкетирование </a:t>
            </a:r>
          </a:p>
          <a:p>
            <a:pPr algn="ctr">
              <a:defRPr/>
            </a:pPr>
            <a:r>
              <a:rPr lang="ru-RU" altLang="ru-RU" sz="5400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1">
                      <a:lumMod val="20000"/>
                      <a:lumOff val="8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JhengHei UI Light" pitchFamily="34" charset="-120"/>
              </a:rPr>
              <a:t>«Преподаватель глазами студентов» </a:t>
            </a:r>
          </a:p>
          <a:p>
            <a:pPr algn="ctr" eaLnBrk="1" hangingPunct="1">
              <a:defRPr/>
            </a:pPr>
            <a:r>
              <a:rPr lang="ru-RU" altLang="ru-RU" sz="3200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1">
                      <a:lumMod val="20000"/>
                      <a:lumOff val="8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icrosoft JhengHei UI Light" pitchFamily="34" charset="-120"/>
              </a:rPr>
              <a:t> </a:t>
            </a:r>
            <a:endParaRPr lang="ru-RU" altLang="ru-RU" sz="3200" b="1" dirty="0">
              <a:ln w="1270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1">
                    <a:lumMod val="20000"/>
                    <a:lumOff val="8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Microsoft JhengHei UI Light" pitchFamily="34" charset="-120"/>
            </a:endParaRPr>
          </a:p>
        </p:txBody>
      </p:sp>
      <p:pic>
        <p:nvPicPr>
          <p:cNvPr id="15365" name="Picture 6" descr="ÐÐ»Ð°Ð²Ð½Ð°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9863"/>
            <a:ext cx="5181600" cy="8588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796"/>
            <a:ext cx="4549241" cy="154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736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09600" y="2933700"/>
            <a:ext cx="109728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Благодарю за внимание!</a:t>
            </a:r>
            <a:b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en-US" altLang="ru-RU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6349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150" y="2120900"/>
            <a:ext cx="4746625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3492" name="Picture 5" descr="ÐÐ»Ð°Ð²Ð½Ð°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09550"/>
            <a:ext cx="4440238" cy="71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8505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999" y="30312"/>
            <a:ext cx="11526157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Анкетирование провели на основании приказа ректора </a:t>
            </a:r>
            <a:r>
              <a:rPr lang="ru-RU" sz="2400" dirty="0" err="1" smtClean="0">
                <a:latin typeface="+mn-lt"/>
              </a:rPr>
              <a:t>БашГУ</a:t>
            </a:r>
            <a:r>
              <a:rPr lang="ru-RU" sz="2400" dirty="0" smtClean="0">
                <a:latin typeface="+mn-lt"/>
              </a:rPr>
              <a:t> № 248 от 29.11.2022 г. 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000" y="1284494"/>
            <a:ext cx="1127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a typeface="Calibri" panose="020F0502020204030204" pitchFamily="34" charset="0"/>
              </a:rPr>
              <a:t>	</a:t>
            </a:r>
            <a:r>
              <a:rPr lang="ru-RU" sz="2400" b="1" dirty="0" smtClean="0">
                <a:ea typeface="Calibri" panose="020F0502020204030204" pitchFamily="34" charset="0"/>
              </a:rPr>
              <a:t>Цель</a:t>
            </a:r>
            <a:r>
              <a:rPr lang="ru-RU" sz="2400" dirty="0" smtClean="0">
                <a:ea typeface="Calibri" panose="020F0502020204030204" pitchFamily="34" charset="0"/>
              </a:rPr>
              <a:t> - определение </a:t>
            </a:r>
            <a:r>
              <a:rPr lang="ru-RU" sz="2400" dirty="0">
                <a:ea typeface="Calibri" panose="020F0502020204030204" pitchFamily="34" charset="0"/>
              </a:rPr>
              <a:t>уровня удовлетворенности обучающихся качеством получаемых образовательных услуг в рамках реализации внутренней независимой оценки качества </a:t>
            </a:r>
            <a:r>
              <a:rPr lang="ru-RU" sz="2400" dirty="0" smtClean="0">
                <a:ea typeface="Calibri" panose="020F0502020204030204" pitchFamily="34" charset="0"/>
              </a:rPr>
              <a:t>образования.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8000" y="2606939"/>
            <a:ext cx="11391900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Требования:</a:t>
            </a: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в анкетировании не менее 80 % обучающихся очной формы обучения по каждой образовательной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программе</a:t>
            </a: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Срок до </a:t>
            </a:r>
            <a:r>
              <a:rPr lang="ru-RU" sz="2400" dirty="0" smtClean="0">
                <a:ea typeface="Calibri" panose="020F0502020204030204" pitchFamily="34" charset="0"/>
              </a:rPr>
              <a:t>15 декабря 2022 года.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14556"/>
              </p:ext>
            </p:extLst>
          </p:nvPr>
        </p:nvGraphicFramePr>
        <p:xfrm>
          <a:off x="876300" y="3962110"/>
          <a:ext cx="10680699" cy="88929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63179"/>
                <a:gridCol w="1956623"/>
                <a:gridCol w="1957686"/>
                <a:gridCol w="2103211"/>
              </a:tblGrid>
              <a:tr h="44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анкетирования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Бакалавриат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Специалитет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Магистратура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Преподаватели глазами студентов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2-4 </a:t>
                      </a:r>
                      <a:r>
                        <a:rPr lang="ru-RU" sz="2000" dirty="0">
                          <a:effectLst/>
                        </a:rPr>
                        <a:t>курсы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2-5 </a:t>
                      </a:r>
                      <a:r>
                        <a:rPr lang="ru-RU" sz="2000" dirty="0">
                          <a:effectLst/>
                        </a:rPr>
                        <a:t>курсы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год обучения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7999" y="5982766"/>
            <a:ext cx="12192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В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анкетировании приняли участие </a:t>
            </a:r>
            <a:r>
              <a:rPr lang="ru-RU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2621 </a:t>
            </a:r>
            <a:r>
              <a:rPr lang="ru-RU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 (обучающихся) </a:t>
            </a:r>
            <a:r>
              <a:rPr lang="ru-R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БашГУ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5509" y="-57710"/>
            <a:ext cx="10397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СРЕДНЯЯ ИТОГОВАЯ ОЦЕНКА ПРЕПОДАВАТЕЛЯ (БАЛЛЫ 0-10) В РАЗРЕЗЕ ФАКУЛЬТЕТОВ И ИНСТИТУТОВ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408538"/>
              </p:ext>
            </p:extLst>
          </p:nvPr>
        </p:nvGraphicFramePr>
        <p:xfrm>
          <a:off x="0" y="249382"/>
          <a:ext cx="12192000" cy="660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6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/>
              <a:t>Вопросы: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654546"/>
            <a:ext cx="11887200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излагает материал доступно и понятно, проявляет творческий подход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демонстрирует глубокие знания предмета и осведомленность о современных исследованиях и публикациях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Преподавателем разработаны дистанционные курсы, которые я активно использую для овладения знаниями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использует при оценке качества знаний компьютерное тестирование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прививает студентам желание заниматься наукой и помогает в научном становлении 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демонстрирует общую эрудицию и культуру речи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объективен в оценке работы студентов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доброжелателен и тактичен, относится к студентам с уважением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имеет хороший внешний вид, его отличают организованность и пунктуальность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доступен в часы, отведенные для консультаций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072" y="5045425"/>
            <a:ext cx="1831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0 до 10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402109"/>
            <a:ext cx="121920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/>
              <a:t>Оценка: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4551" y="-2581"/>
            <a:ext cx="8513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Рейтинг качества работы преподавателей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БашГУ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по категориям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45908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Категория 1: </a:t>
            </a:r>
            <a:r>
              <a:rPr lang="ru-RU" sz="2400" dirty="0">
                <a:solidFill>
                  <a:srgbClr val="0070C0"/>
                </a:solidFill>
              </a:rPr>
              <a:t>0 – 8 </a:t>
            </a:r>
            <a:r>
              <a:rPr lang="ru-RU" sz="2400" dirty="0" smtClean="0">
                <a:solidFill>
                  <a:srgbClr val="0070C0"/>
                </a:solidFill>
              </a:rPr>
              <a:t>баллов</a:t>
            </a:r>
            <a:r>
              <a:rPr lang="ru-RU" sz="2400" dirty="0" smtClean="0"/>
              <a:t>;      </a:t>
            </a:r>
            <a:r>
              <a:rPr lang="ru-RU" sz="2400" b="1" dirty="0" smtClean="0"/>
              <a:t>Категория 2: </a:t>
            </a:r>
            <a:r>
              <a:rPr lang="ru-RU" sz="2400" dirty="0" smtClean="0">
                <a:solidFill>
                  <a:srgbClr val="0070C0"/>
                </a:solidFill>
              </a:rPr>
              <a:t>8.1 </a:t>
            </a:r>
            <a:r>
              <a:rPr lang="ru-RU" sz="2400" dirty="0">
                <a:solidFill>
                  <a:srgbClr val="0070C0"/>
                </a:solidFill>
              </a:rPr>
              <a:t>– </a:t>
            </a:r>
            <a:r>
              <a:rPr lang="ru-RU" sz="2400" dirty="0" smtClean="0">
                <a:solidFill>
                  <a:srgbClr val="0070C0"/>
                </a:solidFill>
              </a:rPr>
              <a:t>9 баллов</a:t>
            </a:r>
            <a:r>
              <a:rPr lang="ru-RU" sz="2400" dirty="0" smtClean="0"/>
              <a:t>;     </a:t>
            </a:r>
            <a:r>
              <a:rPr lang="ru-RU" sz="2400" b="1" dirty="0"/>
              <a:t>Категория 3</a:t>
            </a:r>
            <a:r>
              <a:rPr lang="ru-RU" sz="2400" b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9.1 </a:t>
            </a:r>
            <a:r>
              <a:rPr lang="ru-RU" sz="2400" dirty="0">
                <a:solidFill>
                  <a:srgbClr val="0070C0"/>
                </a:solidFill>
              </a:rPr>
              <a:t>– </a:t>
            </a:r>
            <a:r>
              <a:rPr lang="ru-RU" sz="2400" dirty="0" smtClean="0">
                <a:solidFill>
                  <a:srgbClr val="0070C0"/>
                </a:solidFill>
              </a:rPr>
              <a:t>10 баллов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6400" y="920750"/>
            <a:ext cx="1135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4649" y="458177"/>
            <a:ext cx="1135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371538"/>
              </p:ext>
            </p:extLst>
          </p:nvPr>
        </p:nvGraphicFramePr>
        <p:xfrm>
          <a:off x="-1" y="1690255"/>
          <a:ext cx="12192001" cy="516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06400" y="1405659"/>
            <a:ext cx="1135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" y="918936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ППС: </a:t>
            </a:r>
            <a:r>
              <a:rPr lang="ru-RU" sz="2400" dirty="0" smtClean="0">
                <a:solidFill>
                  <a:srgbClr val="0070C0"/>
                </a:solidFill>
              </a:rPr>
              <a:t>12</a:t>
            </a:r>
            <a:r>
              <a:rPr lang="ru-RU" sz="2400" dirty="0" smtClean="0"/>
              <a:t>;                                             </a:t>
            </a:r>
            <a:r>
              <a:rPr lang="ru-RU" sz="2400" b="1" dirty="0"/>
              <a:t>ППС: </a:t>
            </a:r>
            <a:r>
              <a:rPr lang="ru-RU" sz="2400" dirty="0" smtClean="0">
                <a:solidFill>
                  <a:srgbClr val="0070C0"/>
                </a:solidFill>
              </a:rPr>
              <a:t>89</a:t>
            </a:r>
            <a:r>
              <a:rPr lang="ru-RU" sz="2400" dirty="0" smtClean="0"/>
              <a:t>;                                                 </a:t>
            </a:r>
            <a:r>
              <a:rPr lang="ru-RU" sz="2400" b="1" dirty="0"/>
              <a:t>ППС: </a:t>
            </a:r>
            <a:r>
              <a:rPr lang="ru-RU" sz="2400" dirty="0" smtClean="0">
                <a:solidFill>
                  <a:srgbClr val="0070C0"/>
                </a:solidFill>
              </a:rPr>
              <a:t>265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91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075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Рейтинг качества работы преподавателей 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категории </a:t>
            </a:r>
            <a:r>
              <a:rPr lang="ru-RU" sz="2000" b="1" dirty="0" smtClean="0">
                <a:ea typeface="Calibri" panose="020F0502020204030204" pitchFamily="34" charset="0"/>
              </a:rPr>
              <a:t>в </a:t>
            </a:r>
            <a:r>
              <a:rPr lang="ru-RU" sz="2000" b="1" dirty="0">
                <a:ea typeface="Calibri" panose="020F0502020204030204" pitchFamily="34" charset="0"/>
              </a:rPr>
              <a:t>разрезе факультетов и институтов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4691" y="5934670"/>
            <a:ext cx="3736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Категория 1:  0-8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баллов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i="1" dirty="0">
                <a:latin typeface="Times New Roman" panose="02020603050405020304" pitchFamily="18" charset="0"/>
              </a:rPr>
              <a:t>В данную категорию вошли </a:t>
            </a:r>
            <a:r>
              <a:rPr lang="ru-RU" i="1" dirty="0" smtClean="0">
                <a:latin typeface="Times New Roman" panose="02020603050405020304" pitchFamily="18" charset="0"/>
              </a:rPr>
              <a:t>12 </a:t>
            </a:r>
            <a:r>
              <a:rPr lang="ru-RU" i="1" dirty="0">
                <a:latin typeface="Times New Roman" panose="02020603050405020304" pitchFamily="18" charset="0"/>
              </a:rPr>
              <a:t>НПР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031601"/>
              </p:ext>
            </p:extLst>
          </p:nvPr>
        </p:nvGraphicFramePr>
        <p:xfrm>
          <a:off x="1551709" y="400112"/>
          <a:ext cx="10640291" cy="645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4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075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Рейтинг качества работы преподавателей 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категории </a:t>
            </a:r>
            <a:r>
              <a:rPr lang="ru-RU" sz="2000" b="1" dirty="0" smtClean="0">
                <a:ea typeface="Calibri" panose="020F0502020204030204" pitchFamily="34" charset="0"/>
              </a:rPr>
              <a:t>в </a:t>
            </a:r>
            <a:r>
              <a:rPr lang="ru-RU" sz="2000" b="1" dirty="0">
                <a:ea typeface="Calibri" panose="020F0502020204030204" pitchFamily="34" charset="0"/>
              </a:rPr>
              <a:t>разрезе факультетов и институтов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11669"/>
            <a:ext cx="3736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Категория 2:  8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-9 баллов</a:t>
            </a:r>
            <a:endParaRPr lang="en-US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</a:rPr>
              <a:t>В данную категорию вошли </a:t>
            </a:r>
            <a:r>
              <a:rPr lang="ru-RU" i="1" dirty="0" smtClean="0">
                <a:latin typeface="Times New Roman" panose="02020603050405020304" pitchFamily="18" charset="0"/>
              </a:rPr>
              <a:t>89 </a:t>
            </a:r>
            <a:r>
              <a:rPr lang="ru-RU" i="1" dirty="0" smtClean="0">
                <a:latin typeface="Times New Roman" panose="02020603050405020304" pitchFamily="18" charset="0"/>
              </a:rPr>
              <a:t>НПР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28135"/>
              </p:ext>
            </p:extLst>
          </p:nvPr>
        </p:nvGraphicFramePr>
        <p:xfrm>
          <a:off x="997528" y="540328"/>
          <a:ext cx="11194472" cy="631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5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046237"/>
            <a:ext cx="38515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Категория 3:  9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-10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баллов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i="1" dirty="0">
                <a:latin typeface="Times New Roman" panose="02020603050405020304" pitchFamily="18" charset="0"/>
              </a:rPr>
              <a:t>В данную категорию вошли </a:t>
            </a:r>
            <a:r>
              <a:rPr lang="ru-RU" i="1" dirty="0" smtClean="0">
                <a:latin typeface="Times New Roman" panose="02020603050405020304" pitchFamily="18" charset="0"/>
              </a:rPr>
              <a:t>265 </a:t>
            </a:r>
            <a:r>
              <a:rPr lang="ru-RU" i="1" dirty="0">
                <a:latin typeface="Times New Roman" panose="02020603050405020304" pitchFamily="18" charset="0"/>
              </a:rPr>
              <a:t>НПР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"/>
            <a:ext cx="12075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Рейтинг качества работы преподавателей 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категории </a:t>
            </a:r>
            <a:r>
              <a:rPr lang="ru-RU" sz="2000" b="1" dirty="0" smtClean="0">
                <a:ea typeface="Calibri" panose="020F0502020204030204" pitchFamily="34" charset="0"/>
              </a:rPr>
              <a:t>в </a:t>
            </a:r>
            <a:r>
              <a:rPr lang="ru-RU" sz="2000" b="1" dirty="0">
                <a:ea typeface="Calibri" panose="020F0502020204030204" pitchFamily="34" charset="0"/>
              </a:rPr>
              <a:t>разрезе факультетов и институтов</a:t>
            </a:r>
            <a:endParaRPr lang="ru-RU" sz="2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093642"/>
              </p:ext>
            </p:extLst>
          </p:nvPr>
        </p:nvGraphicFramePr>
        <p:xfrm>
          <a:off x="803564" y="479974"/>
          <a:ext cx="11388436" cy="637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1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4898" y="0"/>
            <a:ext cx="4765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TOP</a:t>
            </a:r>
            <a:r>
              <a:rPr lang="ru-RU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-33</a:t>
            </a:r>
            <a:r>
              <a:rPr lang="ru-RU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Лучшие преподаватели </a:t>
            </a:r>
            <a:r>
              <a:rPr lang="ru-RU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БашГУ</a:t>
            </a:r>
            <a:r>
              <a:rPr lang="ru-RU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2022 </a:t>
            </a:r>
            <a:r>
              <a:rPr lang="ru-RU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endParaRPr lang="ru-RU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8649" y="281464"/>
            <a:ext cx="2042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Баллы от 9,8 до 10</a:t>
            </a:r>
            <a:endParaRPr lang="ru-RU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77184"/>
              </p:ext>
            </p:extLst>
          </p:nvPr>
        </p:nvGraphicFramePr>
        <p:xfrm>
          <a:off x="0" y="650786"/>
          <a:ext cx="12192000" cy="6207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260"/>
                <a:gridCol w="6607740"/>
              </a:tblGrid>
              <a:tr h="2737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Средняя оценка преподавателя по всем дисциплинам и качествам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Большакова Наталья Леонидовна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Макаренко Илона Анатольевна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Семенова Елена Юрьевна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Силиванец Ангелина Владимировна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Сулейманова Римма Рифхатовна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Адельмурзина Ильгиза Фиркатовна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Ежова Елена Владимировна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Загитова Лариса Рашитовна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Зайнуллин Руслан Ильдарович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Закиров Ильнур Вагизович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Исмагилова Альбина Сабирьяновна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Касимов Тимур Салаватович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9.8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Касимова Дилара Фаритовна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Курбанова Лилия Ахтямовна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Миннегалиев Александр Олегович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Мухаметгареева Наталья Михайловна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Нигматуллин Азамат Фаррахович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Панов Григорий Васильевич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Саитбатталов Искандер Расулевич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Сайфутдинова Венера Максутовна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Саттарова Гульнара Ансафовна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Сираева Райля Талгатовна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Тарасов Александр Алексеевич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Терентьев Олег Сергеевич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Титлова Анастасия Станиславовна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Фаизова Кристина Александровна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Файзуллина Алина Анисовна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Филиппов Олег Александрович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Хайруллин Владимир Ихсанович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Халиков Аслям Наилевич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Хизбуллина Резеда Зиязетдиновна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Целищев Алексей Олегович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  <a:tr h="17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Шакирова Эльвира Рамиловна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9" marR="6069" marT="606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442</Words>
  <Application>Microsoft Office PowerPoint</Application>
  <PresentationFormat>Широкоэкранный</PresentationFormat>
  <Paragraphs>118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Microsoft JhengHei UI Light</vt:lpstr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Анкетирование провели на основании приказа ректора БашГУ № 248 от 29.11.2022 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НОКО</dc:creator>
  <cp:lastModifiedBy>User</cp:lastModifiedBy>
  <cp:revision>72</cp:revision>
  <dcterms:created xsi:type="dcterms:W3CDTF">2019-04-18T11:27:47Z</dcterms:created>
  <dcterms:modified xsi:type="dcterms:W3CDTF">2022-12-19T12:52:57Z</dcterms:modified>
</cp:coreProperties>
</file>